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23"/>
  </p:notesMasterIdLst>
  <p:handoutMasterIdLst>
    <p:handoutMasterId r:id="rId24"/>
  </p:handoutMasterIdLst>
  <p:sldIdLst>
    <p:sldId id="257" r:id="rId7"/>
    <p:sldId id="259" r:id="rId8"/>
    <p:sldId id="271" r:id="rId9"/>
    <p:sldId id="267" r:id="rId10"/>
    <p:sldId id="276" r:id="rId11"/>
    <p:sldId id="269" r:id="rId12"/>
    <p:sldId id="265" r:id="rId13"/>
    <p:sldId id="263" r:id="rId14"/>
    <p:sldId id="264" r:id="rId15"/>
    <p:sldId id="270" r:id="rId16"/>
    <p:sldId id="272" r:id="rId17"/>
    <p:sldId id="273" r:id="rId18"/>
    <p:sldId id="274" r:id="rId19"/>
    <p:sldId id="275" r:id="rId20"/>
    <p:sldId id="268" r:id="rId21"/>
    <p:sldId id="256" r:id="rId2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031" autoAdjust="0"/>
  </p:normalViewPr>
  <p:slideViewPr>
    <p:cSldViewPr snapToGrid="0" showGuides="1">
      <p:cViewPr varScale="1">
        <p:scale>
          <a:sx n="99" d="100"/>
          <a:sy n="99" d="100"/>
        </p:scale>
        <p:origin x="1677"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15.03.2019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15.03.2019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4</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The most commonly know MR devices is the hololens and now the hololens 2, but Microsoft also offers VR devices like the lenovo explorer. To make development for Mixed reality easyer, Microsoft has created the Mixed Reality Toolkit. </a:t>
            </a:r>
          </a:p>
        </p:txBody>
      </p:sp>
      <p:sp>
        <p:nvSpPr>
          <p:cNvPr id="4" name="Slide Number Placeholder 3"/>
          <p:cNvSpPr>
            <a:spLocks noGrp="1"/>
          </p:cNvSpPr>
          <p:nvPr>
            <p:ph type="sldNum" sz="quarter" idx="5"/>
          </p:nvPr>
        </p:nvSpPr>
        <p:spPr/>
        <p:txBody>
          <a:bodyPr/>
          <a:lstStyle/>
          <a:p>
            <a:fld id="{180377DB-C4B0-49B2-8838-0F01BA83B7C4}" type="slidenum">
              <a:rPr lang="nb-NO" smtClean="0"/>
              <a:t>5</a:t>
            </a:fld>
            <a:endParaRPr lang="nb-NO" dirty="0"/>
          </a:p>
        </p:txBody>
      </p:sp>
    </p:spTree>
    <p:extLst>
      <p:ext uri="{BB962C8B-B14F-4D97-AF65-F5344CB8AC3E}">
        <p14:creationId xmlns:p14="http://schemas.microsoft.com/office/powerpoint/2010/main" val="409634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Scripts and components</a:t>
            </a:r>
          </a:p>
          <a:p>
            <a:r>
              <a:rPr lang="nb-NO" dirty="0"/>
              <a:t>Sets up the project for you</a:t>
            </a:r>
          </a:p>
          <a:p>
            <a:r>
              <a:rPr lang="nb-NO" dirty="0"/>
              <a:t>V2 released october last year</a:t>
            </a:r>
          </a:p>
          <a:p>
            <a:r>
              <a:rPr lang="nb-NO" dirty="0"/>
              <a:t>Missing a lot of documentation</a:t>
            </a:r>
          </a:p>
          <a:p>
            <a:r>
              <a:rPr lang="nb-NO" dirty="0"/>
              <a:t>I havent tried it before, only used the first version.</a:t>
            </a:r>
          </a:p>
          <a:p>
            <a:r>
              <a:rPr lang="nb-NO" dirty="0"/>
              <a:t>Might be the worst/best timing ever to have this workshop, as you will see later</a:t>
            </a:r>
          </a:p>
          <a:p>
            <a:r>
              <a:rPr lang="nb-NO" dirty="0"/>
              <a:t>I’m a front-end developer, i dont know much about the building and sdk magic, </a:t>
            </a:r>
          </a:p>
          <a:p>
            <a:r>
              <a:rPr lang="nb-NO" dirty="0"/>
              <a:t>Will try to answer questions or help figure stuff out</a:t>
            </a:r>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68977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Bridge between external SDK’s and the MRTK to conform output/input. Work for different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Defines interactions with multiple VR/AR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A bridge to coordinate inputs coming from VR devices and controllers.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The SDK front end. Includes pre-build components. Easy to use components/scripts.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 of the box”</a:t>
            </a:r>
          </a:p>
          <a:p>
            <a:r>
              <a:rPr lang="en-US" sz="1200" b="0" i="0" kern="1200" dirty="0">
                <a:solidFill>
                  <a:schemeClr val="tx1"/>
                </a:solidFill>
                <a:effectLst/>
                <a:latin typeface="+mn-lt"/>
                <a:ea typeface="+mn-ea"/>
                <a:cs typeface="+mn-cs"/>
              </a:rPr>
              <a:t>Everything should have tests</a:t>
            </a:r>
          </a:p>
          <a:p>
            <a:r>
              <a:rPr lang="nb-NO" dirty="0"/>
              <a:t>Programamatic inferface</a:t>
            </a:r>
          </a:p>
          <a:p>
            <a:r>
              <a:rPr lang="nb-NO" dirty="0"/>
              <a:t>Documentation</a:t>
            </a:r>
          </a:p>
          <a:p>
            <a:r>
              <a:rPr lang="nb-NO" dirty="0"/>
              <a:t>Standarlized examples</a:t>
            </a:r>
          </a:p>
          <a:p>
            <a:endParaRPr lang="nb-NO" dirty="0"/>
          </a:p>
          <a:p>
            <a:r>
              <a:rPr lang="en-US" sz="1200" b="0" i="0" kern="1200" dirty="0">
                <a:solidFill>
                  <a:schemeClr val="tx1"/>
                </a:solidFill>
                <a:effectLst/>
                <a:latin typeface="+mn-lt"/>
                <a:ea typeface="+mn-ea"/>
                <a:cs typeface="+mn-cs"/>
              </a:rPr>
              <a:t>The new framework needs to provide “out of the box” components to enable rapid prototyping and development. Future internal changes should not break these components or cause them to degrade in functionality.</a:t>
            </a:r>
          </a:p>
          <a:p>
            <a:r>
              <a:rPr lang="en-US" sz="1200" b="0" i="0" kern="1200" dirty="0">
                <a:solidFill>
                  <a:schemeClr val="tx1"/>
                </a:solidFill>
                <a:effectLst/>
                <a:latin typeface="+mn-lt"/>
                <a:ea typeface="+mn-ea"/>
                <a:cs typeface="+mn-cs"/>
              </a:rPr>
              <a:t>Every component / feature provided by the framework (either prefab or script) should have corresponding unit tests to validate its functionality. Any future merge to the framework will have to validate these test before merging to ensure there is no degradation of service.</a:t>
            </a:r>
          </a:p>
          <a:p>
            <a:r>
              <a:rPr lang="en-US" sz="1200" b="0" i="0" kern="1200" dirty="0">
                <a:solidFill>
                  <a:schemeClr val="tx1"/>
                </a:solidFill>
                <a:effectLst/>
                <a:latin typeface="+mn-lt"/>
                <a:ea typeface="+mn-ea"/>
                <a:cs typeface="+mn-cs"/>
              </a:rPr>
              <a:t>The new framework should provide a programmatic interface along side the SDK components, to enable advanced users to extend or replace any component within the framework.</a:t>
            </a:r>
          </a:p>
          <a:p>
            <a:r>
              <a:rPr lang="en-US" sz="1200" b="0" i="0" kern="1200" dirty="0">
                <a:solidFill>
                  <a:schemeClr val="tx1"/>
                </a:solidFill>
                <a:effectLst/>
                <a:latin typeface="+mn-lt"/>
                <a:ea typeface="+mn-ea"/>
                <a:cs typeface="+mn-cs"/>
              </a:rPr>
              <a:t>Each new interface / component should be fully documented (where possible). These should detail all interactions and intended uses. For the advanced cases, we’ll need to review how we explain how to replace components (e.g. replacing the input system with another, like InControl)</a:t>
            </a:r>
          </a:p>
          <a:p>
            <a:r>
              <a:rPr lang="en-US" sz="1200" b="0" i="0" kern="1200" dirty="0">
                <a:solidFill>
                  <a:schemeClr val="tx1"/>
                </a:solidFill>
                <a:effectLst/>
                <a:latin typeface="+mn-lt"/>
                <a:ea typeface="+mn-ea"/>
                <a:cs typeface="+mn-cs"/>
              </a:rPr>
              <a:t>Working examples / demos should be created for any specific system, these should have purpose and not just be a “test”.</a:t>
            </a:r>
          </a:p>
          <a:p>
            <a:r>
              <a:rPr lang="en-US" sz="1200" b="0" i="0" kern="1200" dirty="0">
                <a:solidFill>
                  <a:schemeClr val="tx1"/>
                </a:solidFill>
                <a:effectLst/>
                <a:latin typeface="+mn-lt"/>
                <a:ea typeface="+mn-ea"/>
                <a:cs typeface="+mn-cs"/>
              </a:rPr>
              <a:t>All testing components / scripts / prefabs / scenes should only be retained in the dev branch. The master branch should only contain the “</a:t>
            </a:r>
            <a:r>
              <a:rPr lang="en-US" sz="1200" b="0" i="0" kern="1200" dirty="0" err="1">
                <a:solidFill>
                  <a:schemeClr val="tx1"/>
                </a:solidFill>
                <a:effectLst/>
                <a:latin typeface="+mn-lt"/>
                <a:ea typeface="+mn-ea"/>
                <a:cs typeface="+mn-cs"/>
              </a:rPr>
              <a:t>ToolKit</a:t>
            </a:r>
            <a:r>
              <a:rPr lang="en-US" sz="1200" b="0" i="0" kern="1200" dirty="0">
                <a:solidFill>
                  <a:schemeClr val="tx1"/>
                </a:solidFill>
                <a:effectLst/>
                <a:latin typeface="+mn-lt"/>
                <a:ea typeface="+mn-ea"/>
                <a:cs typeface="+mn-cs"/>
              </a:rPr>
              <a:t>” and working examples. Master is for consumers only.</a:t>
            </a:r>
          </a:p>
          <a:p>
            <a:r>
              <a:rPr lang="en-US" sz="1200" b="0" i="0" kern="1200" dirty="0">
                <a:solidFill>
                  <a:schemeClr val="tx1"/>
                </a:solidFill>
                <a:effectLst/>
                <a:latin typeface="+mn-lt"/>
                <a:ea typeface="+mn-ea"/>
                <a:cs typeface="+mn-cs"/>
              </a:rPr>
              <a:t>Simulator options need to be provided as another device. This will also form the template for new MR/XR/VR devices / SDKs.  </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What I mean with best/worst timing. The next version will be released by the end of march. Will include documentation</a:t>
            </a:r>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new MRTK approach would span across the Application and SDK/Device layers, seeing how </a:t>
            </a:r>
            <a:r>
              <a:rPr lang="en-US" sz="1200" b="0" i="0" kern="1200" dirty="0" err="1">
                <a:solidFill>
                  <a:schemeClr val="tx1"/>
                </a:solidFill>
                <a:effectLst/>
                <a:latin typeface="+mn-lt"/>
                <a:ea typeface="+mn-ea"/>
                <a:cs typeface="+mn-cs"/>
              </a:rPr>
              <a:t>OpenXR</a:t>
            </a:r>
            <a:r>
              <a:rPr lang="en-US" sz="1200" b="0" i="0" kern="1200" dirty="0">
                <a:solidFill>
                  <a:schemeClr val="tx1"/>
                </a:solidFill>
                <a:effectLst/>
                <a:latin typeface="+mn-lt"/>
                <a:ea typeface="+mn-ea"/>
                <a:cs typeface="+mn-cs"/>
              </a:rPr>
              <a:t> is a Device to the new architecture.</a:t>
            </a:r>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9</a:t>
            </a:fld>
            <a:endParaRPr lang="nb-NO" dirty="0"/>
          </a:p>
        </p:txBody>
      </p:sp>
    </p:spTree>
    <p:extLst>
      <p:ext uri="{BB962C8B-B14F-4D97-AF65-F5344CB8AC3E}">
        <p14:creationId xmlns:p14="http://schemas.microsoft.com/office/powerpoint/2010/main" val="192181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Small big, interactions</a:t>
            </a:r>
          </a:p>
        </p:txBody>
      </p:sp>
      <p:sp>
        <p:nvSpPr>
          <p:cNvPr id="4" name="Slide Number Placeholder 3"/>
          <p:cNvSpPr>
            <a:spLocks noGrp="1"/>
          </p:cNvSpPr>
          <p:nvPr>
            <p:ph type="sldNum" sz="quarter" idx="5"/>
          </p:nvPr>
        </p:nvSpPr>
        <p:spPr/>
        <p:txBody>
          <a:bodyPr/>
          <a:lstStyle/>
          <a:p>
            <a:fld id="{180377DB-C4B0-49B2-8838-0F01BA83B7C4}" type="slidenum">
              <a:rPr lang="nb-NO" smtClean="0"/>
              <a:t>14</a:t>
            </a:fld>
            <a:endParaRPr lang="nb-NO" dirty="0"/>
          </a:p>
        </p:txBody>
      </p:sp>
    </p:spTree>
    <p:extLst>
      <p:ext uri="{BB962C8B-B14F-4D97-AF65-F5344CB8AC3E}">
        <p14:creationId xmlns:p14="http://schemas.microsoft.com/office/powerpoint/2010/main" val="2705877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Adrian Foster and Gry Nagel, Bouvet</a:t>
            </a:r>
          </a:p>
          <a:p>
            <a:r>
              <a:rPr lang="nb-NO" dirty="0">
                <a:hlinkClick r:id="rId2">
                  <a:extLst>
                    <a:ext uri="{A12FA001-AC4F-418D-AE19-62706E023703}">
                      <ahyp:hlinkClr xmlns:ahyp="http://schemas.microsoft.com/office/drawing/2018/hyperlinkcolor" val="tx"/>
                    </a:ext>
                  </a:extLst>
                </a:hlinkClick>
              </a:rPr>
              <a:t>https://github.com/grynag/booster-mr-2019</a:t>
            </a:r>
            <a:r>
              <a:rPr lang="nb-NO" dirty="0"/>
              <a:t> </a:t>
            </a:r>
          </a:p>
          <a:p>
            <a:endParaRPr lang="nb-NO" dirty="0"/>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83A4F-424D-4E08-BA74-D528599A4AA9}"/>
              </a:ext>
            </a:extLst>
          </p:cNvPr>
          <p:cNvSpPr>
            <a:spLocks noGrp="1"/>
          </p:cNvSpPr>
          <p:nvPr>
            <p:ph idx="1"/>
          </p:nvPr>
        </p:nvSpPr>
        <p:spPr/>
        <p:txBody>
          <a:bodyPr/>
          <a:lstStyle/>
          <a:p>
            <a:r>
              <a:rPr lang="nb-NO" dirty="0"/>
              <a:t>The MRTK is in beta, that means that there are bugs</a:t>
            </a:r>
          </a:p>
          <a:p>
            <a:r>
              <a:rPr lang="nb-NO" dirty="0"/>
              <a:t>It is not possible to test input with mouse and keyboard in Unity as of now (not been merged in to the public repo yet)</a:t>
            </a:r>
          </a:p>
          <a:p>
            <a:r>
              <a:rPr lang="nb-NO" dirty="0"/>
              <a:t>A lot of stuff is currently missing</a:t>
            </a:r>
          </a:p>
          <a:p>
            <a:pPr marL="0" indent="0">
              <a:buNone/>
            </a:pPr>
            <a:endParaRPr lang="nb-NO" dirty="0"/>
          </a:p>
        </p:txBody>
      </p:sp>
      <p:sp>
        <p:nvSpPr>
          <p:cNvPr id="3" name="Title 2">
            <a:extLst>
              <a:ext uri="{FF2B5EF4-FFF2-40B4-BE49-F238E27FC236}">
                <a16:creationId xmlns:a16="http://schemas.microsoft.com/office/drawing/2014/main" id="{4C4CDC0A-A200-44DC-9E32-108AFAE36C48}"/>
              </a:ext>
            </a:extLst>
          </p:cNvPr>
          <p:cNvSpPr>
            <a:spLocks noGrp="1"/>
          </p:cNvSpPr>
          <p:nvPr>
            <p:ph type="title"/>
          </p:nvPr>
        </p:nvSpPr>
        <p:spPr/>
        <p:txBody>
          <a:bodyPr/>
          <a:lstStyle/>
          <a:p>
            <a:r>
              <a:rPr lang="nb-NO" dirty="0"/>
              <a:t>A few notes</a:t>
            </a:r>
          </a:p>
        </p:txBody>
      </p:sp>
    </p:spTree>
    <p:extLst>
      <p:ext uri="{BB962C8B-B14F-4D97-AF65-F5344CB8AC3E}">
        <p14:creationId xmlns:p14="http://schemas.microsoft.com/office/powerpoint/2010/main" val="35350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F1332E-C1D8-412E-A1CB-FA56C3F3C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2099" y="1536065"/>
            <a:ext cx="7985261" cy="4587278"/>
          </a:xfrm>
        </p:spPr>
      </p:pic>
      <p:sp>
        <p:nvSpPr>
          <p:cNvPr id="3" name="Title 2">
            <a:extLst>
              <a:ext uri="{FF2B5EF4-FFF2-40B4-BE49-F238E27FC236}">
                <a16:creationId xmlns:a16="http://schemas.microsoft.com/office/drawing/2014/main" id="{CA3AEC87-0895-4F89-9B10-74B74420E353}"/>
              </a:ext>
            </a:extLst>
          </p:cNvPr>
          <p:cNvSpPr>
            <a:spLocks noGrp="1"/>
          </p:cNvSpPr>
          <p:nvPr>
            <p:ph type="title"/>
          </p:nvPr>
        </p:nvSpPr>
        <p:spPr/>
        <p:txBody>
          <a:bodyPr/>
          <a:lstStyle/>
          <a:p>
            <a:r>
              <a:rPr lang="nb-NO" dirty="0"/>
              <a:t>Unity</a:t>
            </a:r>
          </a:p>
        </p:txBody>
      </p:sp>
    </p:spTree>
    <p:extLst>
      <p:ext uri="{BB962C8B-B14F-4D97-AF65-F5344CB8AC3E}">
        <p14:creationId xmlns:p14="http://schemas.microsoft.com/office/powerpoint/2010/main" val="339778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0A5BB-D5FA-4D6A-A144-535792BEDDF8}"/>
              </a:ext>
            </a:extLst>
          </p:cNvPr>
          <p:cNvSpPr>
            <a:spLocks noGrp="1"/>
          </p:cNvSpPr>
          <p:nvPr>
            <p:ph idx="1"/>
          </p:nvPr>
        </p:nvSpPr>
        <p:spPr/>
        <p:txBody>
          <a:bodyPr/>
          <a:lstStyle/>
          <a:p>
            <a:r>
              <a:rPr lang="nb-NO" dirty="0"/>
              <a:t>Prefab</a:t>
            </a:r>
          </a:p>
          <a:p>
            <a:r>
              <a:rPr lang="nb-NO" dirty="0"/>
              <a:t>Scripts (C#)</a:t>
            </a:r>
          </a:p>
        </p:txBody>
      </p:sp>
      <p:sp>
        <p:nvSpPr>
          <p:cNvPr id="3" name="Title 2">
            <a:extLst>
              <a:ext uri="{FF2B5EF4-FFF2-40B4-BE49-F238E27FC236}">
                <a16:creationId xmlns:a16="http://schemas.microsoft.com/office/drawing/2014/main" id="{ACB2F5B3-FF4B-41A3-A616-A7B00CCB9213}"/>
              </a:ext>
            </a:extLst>
          </p:cNvPr>
          <p:cNvSpPr>
            <a:spLocks noGrp="1"/>
          </p:cNvSpPr>
          <p:nvPr>
            <p:ph type="title"/>
          </p:nvPr>
        </p:nvSpPr>
        <p:spPr/>
        <p:txBody>
          <a:bodyPr/>
          <a:lstStyle/>
          <a:p>
            <a:r>
              <a:rPr lang="nb-NO" dirty="0"/>
              <a:t>Two key consepts	</a:t>
            </a:r>
          </a:p>
        </p:txBody>
      </p:sp>
    </p:spTree>
    <p:extLst>
      <p:ext uri="{BB962C8B-B14F-4D97-AF65-F5344CB8AC3E}">
        <p14:creationId xmlns:p14="http://schemas.microsoft.com/office/powerpoint/2010/main" val="21082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58BF5-76F0-4C69-B644-5EF2DE6473BC}"/>
              </a:ext>
            </a:extLst>
          </p:cNvPr>
          <p:cNvSpPr>
            <a:spLocks noGrp="1"/>
          </p:cNvSpPr>
          <p:nvPr>
            <p:ph idx="1"/>
          </p:nvPr>
        </p:nvSpPr>
        <p:spPr/>
        <p:txBody>
          <a:bodyPr/>
          <a:lstStyle/>
          <a:p>
            <a:r>
              <a:rPr lang="nb-NO" dirty="0"/>
              <a:t>Test your application often on the HoloLens</a:t>
            </a:r>
          </a:p>
          <a:p>
            <a:pPr marL="0" indent="0">
              <a:buNone/>
            </a:pPr>
            <a:endParaRPr lang="nb-NO" dirty="0"/>
          </a:p>
        </p:txBody>
      </p:sp>
      <p:sp>
        <p:nvSpPr>
          <p:cNvPr id="3" name="Title 2">
            <a:extLst>
              <a:ext uri="{FF2B5EF4-FFF2-40B4-BE49-F238E27FC236}">
                <a16:creationId xmlns:a16="http://schemas.microsoft.com/office/drawing/2014/main" id="{CECD900D-9448-4165-9DA7-ADDC97188BB5}"/>
              </a:ext>
            </a:extLst>
          </p:cNvPr>
          <p:cNvSpPr>
            <a:spLocks noGrp="1"/>
          </p:cNvSpPr>
          <p:nvPr>
            <p:ph type="title"/>
          </p:nvPr>
        </p:nvSpPr>
        <p:spPr/>
        <p:txBody>
          <a:bodyPr/>
          <a:lstStyle/>
          <a:p>
            <a:r>
              <a:rPr lang="nb-NO" dirty="0"/>
              <a:t>Mixed Reality Design</a:t>
            </a:r>
          </a:p>
        </p:txBody>
      </p:sp>
    </p:spTree>
    <p:extLst>
      <p:ext uri="{BB962C8B-B14F-4D97-AF65-F5344CB8AC3E}">
        <p14:creationId xmlns:p14="http://schemas.microsoft.com/office/powerpoint/2010/main" val="341384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Choose the tasks that suit you</a:t>
            </a:r>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If you want: try the HoloLens 1. gen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Agenda</a:t>
            </a:r>
          </a:p>
        </p:txBody>
      </p:sp>
    </p:spTree>
    <p:extLst>
      <p:ext uri="{BB962C8B-B14F-4D97-AF65-F5344CB8AC3E}">
        <p14:creationId xmlns:p14="http://schemas.microsoft.com/office/powerpoint/2010/main" val="8634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949AC4-C036-4275-99BF-ADF76A332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3137" y="1584613"/>
            <a:ext cx="3769515" cy="2120352"/>
          </a:xfrm>
        </p:spPr>
      </p:pic>
      <p:sp>
        <p:nvSpPr>
          <p:cNvPr id="3" name="Title 2">
            <a:extLst>
              <a:ext uri="{FF2B5EF4-FFF2-40B4-BE49-F238E27FC236}">
                <a16:creationId xmlns:a16="http://schemas.microsoft.com/office/drawing/2014/main" id="{45728680-6897-4EB4-9033-010902F0FA7B}"/>
              </a:ext>
            </a:extLst>
          </p:cNvPr>
          <p:cNvSpPr>
            <a:spLocks noGrp="1"/>
          </p:cNvSpPr>
          <p:nvPr>
            <p:ph type="title"/>
          </p:nvPr>
        </p:nvSpPr>
        <p:spPr/>
        <p:txBody>
          <a:bodyPr/>
          <a:lstStyle/>
          <a:p>
            <a:r>
              <a:rPr lang="nb-NO" dirty="0"/>
              <a:t>Mixed Reality Devices</a:t>
            </a:r>
          </a:p>
        </p:txBody>
      </p:sp>
      <p:pic>
        <p:nvPicPr>
          <p:cNvPr id="6" name="Picture 6" descr="A picture containing sky&#10;&#10;Description generated with high confidence">
            <a:extLst>
              <a:ext uri="{FF2B5EF4-FFF2-40B4-BE49-F238E27FC236}">
                <a16:creationId xmlns:a16="http://schemas.microsoft.com/office/drawing/2014/main" id="{511259E6-756B-4BBE-8C22-1093BD267D3C}"/>
              </a:ext>
            </a:extLst>
          </p:cNvPr>
          <p:cNvPicPr>
            <a:picLocks noChangeAspect="1"/>
          </p:cNvPicPr>
          <p:nvPr/>
        </p:nvPicPr>
        <p:blipFill rotWithShape="1">
          <a:blip r:embed="rId4"/>
          <a:srcRect t="5914" b="5914"/>
          <a:stretch/>
        </p:blipFill>
        <p:spPr>
          <a:xfrm>
            <a:off x="1168243" y="1845425"/>
            <a:ext cx="3749342" cy="1859540"/>
          </a:xfrm>
          <a:prstGeom prst="rect">
            <a:avLst/>
          </a:prstGeom>
        </p:spPr>
      </p:pic>
      <p:pic>
        <p:nvPicPr>
          <p:cNvPr id="7" name="Picture 14" descr="A black suitcase&#10;&#10;Description generated with high confidence">
            <a:extLst>
              <a:ext uri="{FF2B5EF4-FFF2-40B4-BE49-F238E27FC236}">
                <a16:creationId xmlns:a16="http://schemas.microsoft.com/office/drawing/2014/main" id="{FB7A7A5C-B556-4F2C-ADF8-03980CF7F5A2}"/>
              </a:ext>
            </a:extLst>
          </p:cNvPr>
          <p:cNvPicPr>
            <a:picLocks noChangeAspect="1"/>
          </p:cNvPicPr>
          <p:nvPr/>
        </p:nvPicPr>
        <p:blipFill>
          <a:blip r:embed="rId5"/>
          <a:stretch>
            <a:fillRect/>
          </a:stretch>
        </p:blipFill>
        <p:spPr>
          <a:xfrm>
            <a:off x="1165934" y="4289367"/>
            <a:ext cx="3483844" cy="2034123"/>
          </a:xfrm>
          <a:prstGeom prst="rect">
            <a:avLst/>
          </a:prstGeom>
        </p:spPr>
      </p:pic>
      <p:pic>
        <p:nvPicPr>
          <p:cNvPr id="9" name="Picture 8">
            <a:extLst>
              <a:ext uri="{FF2B5EF4-FFF2-40B4-BE49-F238E27FC236}">
                <a16:creationId xmlns:a16="http://schemas.microsoft.com/office/drawing/2014/main" id="{EC345E7C-0661-4538-AF22-77379A197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616" y="4354620"/>
            <a:ext cx="3387215" cy="1903615"/>
          </a:xfrm>
          <a:prstGeom prst="rect">
            <a:avLst/>
          </a:prstGeom>
        </p:spPr>
      </p:pic>
    </p:spTree>
    <p:extLst>
      <p:ext uri="{BB962C8B-B14F-4D97-AF65-F5344CB8AC3E}">
        <p14:creationId xmlns:p14="http://schemas.microsoft.com/office/powerpoint/2010/main" val="17931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4800" y="232523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Toolkit Roadmap</a:t>
            </a:r>
          </a:p>
        </p:txBody>
      </p:sp>
    </p:spTree>
    <p:extLst>
      <p:ext uri="{BB962C8B-B14F-4D97-AF65-F5344CB8AC3E}">
        <p14:creationId xmlns:p14="http://schemas.microsoft.com/office/powerpoint/2010/main" val="4036735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CB842-18D5-4EEF-9009-B0CAFCE7AC3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aee5cf27-d2e3-4c29-9ada-09e5fc3a01a3"/>
    <ds:schemaRef ds:uri="http://www.w3.org/XML/1998/namespace"/>
  </ds:schemaRefs>
</ds:datastoreItem>
</file>

<file path=customXml/itemProps2.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2CC63-55FC-4D22-9ED3-DB88AF6228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
  <TotalTime>708</TotalTime>
  <Words>785</Words>
  <Application>Microsoft Office PowerPoint</Application>
  <PresentationFormat>Widescreen</PresentationFormat>
  <Paragraphs>95</Paragraphs>
  <Slides>16</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Agenda</vt:lpstr>
      <vt:lpstr>Software requirements</vt:lpstr>
      <vt:lpstr>What is Mixed Reality?</vt:lpstr>
      <vt:lpstr>Mixed Reality Devices</vt:lpstr>
      <vt:lpstr>What is the Mixed Reality Tookit?</vt:lpstr>
      <vt:lpstr>MRTK High-Level architecture</vt:lpstr>
      <vt:lpstr>Mixed Reality Toolkit Roadmap</vt:lpstr>
      <vt:lpstr>Cross-device</vt:lpstr>
      <vt:lpstr>HoloLens features</vt:lpstr>
      <vt:lpstr>A few notes</vt:lpstr>
      <vt:lpstr>Unity</vt:lpstr>
      <vt:lpstr>Two key consepts </vt:lpstr>
      <vt:lpstr>Mixed Reality Design</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20</cp:revision>
  <dcterms:created xsi:type="dcterms:W3CDTF">2019-03-11T18:34:14Z</dcterms:created>
  <dcterms:modified xsi:type="dcterms:W3CDTF">2019-03-15T07:22:43Z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